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8" r:id="rId4"/>
    <p:sldId id="276" r:id="rId5"/>
    <p:sldId id="277" r:id="rId6"/>
    <p:sldId id="258" r:id="rId7"/>
    <p:sldId id="280" r:id="rId8"/>
    <p:sldId id="261"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50215-17FB-4047-9633-9F02EC271FF2}"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1A054-8C3B-41E7-B4D0-BBC47E0AE898}" type="slidenum">
              <a:rPr lang="en-US" smtClean="0"/>
              <a:t>‹#›</a:t>
            </a:fld>
            <a:endParaRPr lang="en-US"/>
          </a:p>
        </p:txBody>
      </p:sp>
    </p:spTree>
    <p:extLst>
      <p:ext uri="{BB962C8B-B14F-4D97-AF65-F5344CB8AC3E}">
        <p14:creationId xmlns:p14="http://schemas.microsoft.com/office/powerpoint/2010/main" val="420461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9DA9-84C4-49A5-878D-9FAF4E565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EB6EA-E319-40FC-9560-1E658D7A3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7F9883-83BC-4BF2-8AF8-5BCDCEBD6022}"/>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D8761BA4-0A78-4283-98CE-BB17DA566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E1C82-EBF6-4B3D-A11C-CF5CB240F74E}"/>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107257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FCA2-45FC-4CC4-964C-2FF96FD97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F7AEA-E27A-4D51-9489-EBBA97532E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C6273-EDBA-4B46-99EE-3A225D7854C9}"/>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59BE82DE-0B8A-4A93-A1E5-F7792DFC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60DE2-18E6-40DB-92F8-A1AC0488787D}"/>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38284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1CC98-0BE9-4971-86FC-064E6343D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1721A-87CC-4DFD-B165-125FB4BBE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441EF-5A3A-484F-BAF5-5031216C622A}"/>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76C52A9F-CA53-495E-A23D-D9C0F9C27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BDEE7-E5EB-4200-8EB9-120FD7BC74D1}"/>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35775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E003-7710-496A-9649-44A288687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0F2B6-BA34-44D3-AC2E-DE1E727BE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C2707-BC3A-44A1-91FE-E8C7EE34DAD3}"/>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6A5584EF-C510-44F5-8616-B17425AF9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8ED48-FEC4-4572-9452-3A69A68DFFE4}"/>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359793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B46F-8256-4EBC-B686-B6FBB8E7C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F04BD-3211-48FC-AA64-6177F65D5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0F3B6-24F4-47BC-A1E8-F26D50306E72}"/>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CA134D14-CDD0-4B01-8CCC-D7EFC918C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E500A-4DE7-4104-B3D5-838FA1DC87DB}"/>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393690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BA9B-76A1-4D28-8508-E01B5C40BD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85D8C-7EEB-4A28-AE70-A3A1ADB083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C9B59-EF7E-439A-8AD0-8F34AD9F8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D66E9-0676-48E7-9BA5-DF480B05C57F}"/>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6" name="Footer Placeholder 5">
            <a:extLst>
              <a:ext uri="{FF2B5EF4-FFF2-40B4-BE49-F238E27FC236}">
                <a16:creationId xmlns:a16="http://schemas.microsoft.com/office/drawing/2014/main" id="{DAEB53D8-FA89-4B2C-8D6E-B8105225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09F50-75A9-4209-935B-A55A4A0B630E}"/>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16444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2956-BE9B-4382-96E9-E3520F1B0F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2EEF8-52E5-4CB3-9EB9-EA18F922C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79D5D-1284-4B72-9C19-E7149AC8B4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1EC58D-10D6-4F09-8759-4FAFDD3F8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0024D-ACE2-4162-BFA2-9F5002A36F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C7F554-C571-420E-BD10-C9F0160017A5}"/>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8" name="Footer Placeholder 7">
            <a:extLst>
              <a:ext uri="{FF2B5EF4-FFF2-40B4-BE49-F238E27FC236}">
                <a16:creationId xmlns:a16="http://schemas.microsoft.com/office/drawing/2014/main" id="{397E213C-9C79-4EFD-AB7C-3741475A7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A2B3F5-0CCB-4B6D-9AB7-FF19492A4846}"/>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221303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63E9-A649-4FDC-A46E-BFCD13332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FDB547-2D66-4B98-97A7-93A654FEC6CC}"/>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4" name="Footer Placeholder 3">
            <a:extLst>
              <a:ext uri="{FF2B5EF4-FFF2-40B4-BE49-F238E27FC236}">
                <a16:creationId xmlns:a16="http://schemas.microsoft.com/office/drawing/2014/main" id="{1F23CFC9-12BF-49B0-AA8D-F6995A9CC9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07EC19-5DCE-4994-ADE8-3C1D38E8F838}"/>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119552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4E92C-65FD-4924-A23A-CD6336883A07}"/>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3" name="Footer Placeholder 2">
            <a:extLst>
              <a:ext uri="{FF2B5EF4-FFF2-40B4-BE49-F238E27FC236}">
                <a16:creationId xmlns:a16="http://schemas.microsoft.com/office/drawing/2014/main" id="{D9B1F1EC-F433-45ED-AA04-A92B54E202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EED17-4A93-42B9-B050-DB6786A393F7}"/>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237280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3382-39E1-47D7-90AF-5A0D34523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A1FB29-9209-4879-ADAD-217719563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85068-13B7-47AD-8E90-D8F3C9371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1ED05-8016-4006-B3BA-D7B677AA576D}"/>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6" name="Footer Placeholder 5">
            <a:extLst>
              <a:ext uri="{FF2B5EF4-FFF2-40B4-BE49-F238E27FC236}">
                <a16:creationId xmlns:a16="http://schemas.microsoft.com/office/drawing/2014/main" id="{5BB894C9-A3C2-44AE-887D-5D777338D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359B8-5176-49E9-B467-5977B7E67301}"/>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41448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A70B-E6B2-473D-B58F-91F883432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B9F75-93D4-47FD-939B-4835CBAC3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6D58C-2D97-44E5-852E-556C9F5B1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E9994-B878-4833-977D-1D0F979DB3BC}"/>
              </a:ext>
            </a:extLst>
          </p:cNvPr>
          <p:cNvSpPr>
            <a:spLocks noGrp="1"/>
          </p:cNvSpPr>
          <p:nvPr>
            <p:ph type="dt" sz="half" idx="10"/>
          </p:nvPr>
        </p:nvSpPr>
        <p:spPr/>
        <p:txBody>
          <a:bodyPr/>
          <a:lstStyle/>
          <a:p>
            <a:fld id="{CB130748-A797-45A2-B3D3-A5204E042E53}" type="datetimeFigureOut">
              <a:rPr lang="en-US" smtClean="0"/>
              <a:t>9/14/2019</a:t>
            </a:fld>
            <a:endParaRPr lang="en-US"/>
          </a:p>
        </p:txBody>
      </p:sp>
      <p:sp>
        <p:nvSpPr>
          <p:cNvPr id="6" name="Footer Placeholder 5">
            <a:extLst>
              <a:ext uri="{FF2B5EF4-FFF2-40B4-BE49-F238E27FC236}">
                <a16:creationId xmlns:a16="http://schemas.microsoft.com/office/drawing/2014/main" id="{F0748DCE-9252-4349-8BEE-7766507B2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A2DA3-9E8E-4570-8C1E-0DB599F4A94B}"/>
              </a:ext>
            </a:extLst>
          </p:cNvPr>
          <p:cNvSpPr>
            <a:spLocks noGrp="1"/>
          </p:cNvSpPr>
          <p:nvPr>
            <p:ph type="sldNum" sz="quarter" idx="12"/>
          </p:nvPr>
        </p:nvSpPr>
        <p:spPr/>
        <p:txBody>
          <a:bodyPr/>
          <a:lstStyle/>
          <a:p>
            <a:fld id="{326E5073-24BC-4F50-B50E-6AB1B1F9587C}" type="slidenum">
              <a:rPr lang="en-US" smtClean="0"/>
              <a:t>‹#›</a:t>
            </a:fld>
            <a:endParaRPr lang="en-US"/>
          </a:p>
        </p:txBody>
      </p:sp>
    </p:spTree>
    <p:extLst>
      <p:ext uri="{BB962C8B-B14F-4D97-AF65-F5344CB8AC3E}">
        <p14:creationId xmlns:p14="http://schemas.microsoft.com/office/powerpoint/2010/main" val="69172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C7119C-A694-4E42-8CDA-6E11D4535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911160-84D6-4C4A-944B-2B8793888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77B42-E49C-40BF-A986-6DC65D3CA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30748-A797-45A2-B3D3-A5204E042E53}" type="datetimeFigureOut">
              <a:rPr lang="en-US" smtClean="0"/>
              <a:t>9/14/2019</a:t>
            </a:fld>
            <a:endParaRPr lang="en-US"/>
          </a:p>
        </p:txBody>
      </p:sp>
      <p:sp>
        <p:nvSpPr>
          <p:cNvPr id="5" name="Footer Placeholder 4">
            <a:extLst>
              <a:ext uri="{FF2B5EF4-FFF2-40B4-BE49-F238E27FC236}">
                <a16:creationId xmlns:a16="http://schemas.microsoft.com/office/drawing/2014/main" id="{A28DE039-8680-42BF-973B-88D783B5C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64422E-068C-4D5B-A391-149EF8DD0A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5073-24BC-4F50-B50E-6AB1B1F9587C}" type="slidenum">
              <a:rPr lang="en-US" smtClean="0"/>
              <a:t>‹#›</a:t>
            </a:fld>
            <a:endParaRPr lang="en-US"/>
          </a:p>
        </p:txBody>
      </p:sp>
    </p:spTree>
    <p:extLst>
      <p:ext uri="{BB962C8B-B14F-4D97-AF65-F5344CB8AC3E}">
        <p14:creationId xmlns:p14="http://schemas.microsoft.com/office/powerpoint/2010/main" val="355607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palabrasdesirena.blogspot.com/2012/07/el-iceberg-imaginario-elizabeth-bishop.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8F13CB7F-E305-489C-BCD7-15CA69147C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79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14BB0-F5C7-4B73-A266-4FBFCFC9A99D}"/>
              </a:ext>
            </a:extLst>
          </p:cNvPr>
          <p:cNvSpPr>
            <a:spLocks noGrp="1"/>
          </p:cNvSpPr>
          <p:nvPr>
            <p:ph type="ctrTitle"/>
          </p:nvPr>
        </p:nvSpPr>
        <p:spPr>
          <a:xfrm>
            <a:off x="630688" y="4337523"/>
            <a:ext cx="10918056" cy="1327380"/>
          </a:xfrm>
        </p:spPr>
        <p:txBody>
          <a:bodyPr>
            <a:normAutofit/>
          </a:bodyPr>
          <a:lstStyle/>
          <a:p>
            <a:r>
              <a:rPr lang="en-US" sz="4200" dirty="0">
                <a:ln w="22225">
                  <a:solidFill>
                    <a:schemeClr val="tx1"/>
                  </a:solidFill>
                  <a:miter lim="800000"/>
                </a:ln>
              </a:rPr>
              <a:t>Rethinking the Urban-Rural Relationship: </a:t>
            </a:r>
            <a:br>
              <a:rPr lang="en-US" sz="4200" dirty="0">
                <a:ln w="22225">
                  <a:solidFill>
                    <a:schemeClr val="tx1"/>
                  </a:solidFill>
                  <a:miter lim="800000"/>
                </a:ln>
              </a:rPr>
            </a:br>
            <a:r>
              <a:rPr lang="en-US" sz="4200" dirty="0">
                <a:ln w="22225">
                  <a:solidFill>
                    <a:schemeClr val="tx1"/>
                  </a:solidFill>
                  <a:miter lim="800000"/>
                </a:ln>
              </a:rPr>
              <a:t>Toward an Ecological Civilization</a:t>
            </a:r>
          </a:p>
        </p:txBody>
      </p:sp>
      <p:sp>
        <p:nvSpPr>
          <p:cNvPr id="3" name="Subtitle 2">
            <a:extLst>
              <a:ext uri="{FF2B5EF4-FFF2-40B4-BE49-F238E27FC236}">
                <a16:creationId xmlns:a16="http://schemas.microsoft.com/office/drawing/2014/main" id="{77476498-E13D-4268-83EB-9CE389CD97E5}"/>
              </a:ext>
            </a:extLst>
          </p:cNvPr>
          <p:cNvSpPr>
            <a:spLocks noGrp="1"/>
          </p:cNvSpPr>
          <p:nvPr>
            <p:ph type="subTitle" idx="1"/>
          </p:nvPr>
        </p:nvSpPr>
        <p:spPr>
          <a:xfrm>
            <a:off x="8278052" y="5573757"/>
            <a:ext cx="3913948" cy="875170"/>
          </a:xfrm>
        </p:spPr>
        <p:txBody>
          <a:bodyPr>
            <a:normAutofit/>
          </a:bodyPr>
          <a:lstStyle/>
          <a:p>
            <a:pPr algn="r"/>
            <a:r>
              <a:rPr lang="en-US" sz="1600" b="1" dirty="0">
                <a:solidFill>
                  <a:schemeClr val="tx1">
                    <a:lumMod val="65000"/>
                    <a:lumOff val="35000"/>
                  </a:schemeClr>
                </a:solidFill>
              </a:rPr>
              <a:t>Wm. Andrew Schwartz, PhD</a:t>
            </a:r>
            <a:br>
              <a:rPr lang="en-US" sz="1600" b="1" dirty="0">
                <a:solidFill>
                  <a:schemeClr val="tx1">
                    <a:lumMod val="65000"/>
                    <a:lumOff val="35000"/>
                  </a:schemeClr>
                </a:solidFill>
              </a:rPr>
            </a:br>
            <a:r>
              <a:rPr lang="en-US" sz="1600" b="1" dirty="0">
                <a:solidFill>
                  <a:schemeClr val="tx1">
                    <a:lumMod val="65000"/>
                    <a:lumOff val="35000"/>
                  </a:schemeClr>
                </a:solidFill>
              </a:rPr>
              <a:t>Co-Founder &amp; Executive Vice President</a:t>
            </a:r>
            <a:br>
              <a:rPr lang="en-US" sz="1600" b="1" dirty="0">
                <a:solidFill>
                  <a:schemeClr val="tx1">
                    <a:lumMod val="65000"/>
                    <a:lumOff val="35000"/>
                  </a:schemeClr>
                </a:solidFill>
              </a:rPr>
            </a:br>
            <a:r>
              <a:rPr lang="en-US" sz="1600" b="1" dirty="0">
                <a:solidFill>
                  <a:schemeClr val="tx1">
                    <a:lumMod val="65000"/>
                    <a:lumOff val="35000"/>
                  </a:schemeClr>
                </a:solidFill>
              </a:rPr>
              <a:t>Institute for Ecological Civilization</a:t>
            </a:r>
          </a:p>
        </p:txBody>
      </p:sp>
      <p:cxnSp>
        <p:nvCxnSpPr>
          <p:cNvPr id="137" name="Straight Connector 136">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60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04E09-B3E8-4FAD-B07E-FD0F7B50D5AA}"/>
              </a:ext>
            </a:extLst>
          </p:cNvPr>
          <p:cNvSpPr>
            <a:spLocks noGrp="1"/>
          </p:cNvSpPr>
          <p:nvPr>
            <p:ph idx="1"/>
          </p:nvPr>
        </p:nvSpPr>
        <p:spPr>
          <a:xfrm>
            <a:off x="5458968" y="2085974"/>
            <a:ext cx="6117336" cy="4265159"/>
          </a:xfrm>
        </p:spPr>
        <p:txBody>
          <a:bodyPr>
            <a:normAutofit/>
          </a:bodyPr>
          <a:lstStyle/>
          <a:p>
            <a:pPr marL="0" indent="0">
              <a:buNone/>
            </a:pPr>
            <a:r>
              <a:rPr lang="en-US" sz="3200" dirty="0"/>
              <a:t>Is it possible for humans to live in a sustainable and equitable way on this planet? What would that look like? How would our communities be organized? What fundamental changes to our societies systems and structures, values and worldviews, are needed to achieve lasting results? </a:t>
            </a:r>
          </a:p>
        </p:txBody>
      </p:sp>
      <p:sp>
        <p:nvSpPr>
          <p:cNvPr id="4" name="Title 1">
            <a:extLst>
              <a:ext uri="{FF2B5EF4-FFF2-40B4-BE49-F238E27FC236}">
                <a16:creationId xmlns:a16="http://schemas.microsoft.com/office/drawing/2014/main" id="{C0CAAE33-9BD8-4228-801D-A4A2A5F32D46}"/>
              </a:ext>
            </a:extLst>
          </p:cNvPr>
          <p:cNvSpPr>
            <a:spLocks noGrp="1"/>
          </p:cNvSpPr>
          <p:nvPr>
            <p:ph type="title"/>
          </p:nvPr>
        </p:nvSpPr>
        <p:spPr>
          <a:xfrm>
            <a:off x="738922" y="335475"/>
            <a:ext cx="10714156" cy="1509931"/>
          </a:xfrm>
        </p:spPr>
        <p:txBody>
          <a:bodyPr>
            <a:normAutofit/>
          </a:bodyPr>
          <a:lstStyle/>
          <a:p>
            <a:pPr algn="ctr"/>
            <a:r>
              <a:rPr lang="en-US" b="1" dirty="0">
                <a:solidFill>
                  <a:schemeClr val="accent5">
                    <a:lumMod val="50000"/>
                  </a:schemeClr>
                </a:solidFill>
                <a:effectLst>
                  <a:outerShdw blurRad="38100" dist="38100" dir="2700000" algn="tl">
                    <a:srgbClr val="000000">
                      <a:alpha val="43137"/>
                    </a:srgbClr>
                  </a:outerShdw>
                </a:effectLst>
              </a:rPr>
              <a:t>Vision for Vermont 2050: </a:t>
            </a:r>
            <a:br>
              <a:rPr lang="en-US" b="1" dirty="0">
                <a:solidFill>
                  <a:schemeClr val="accent5">
                    <a:lumMod val="50000"/>
                  </a:schemeClr>
                </a:solidFill>
                <a:effectLst>
                  <a:outerShdw blurRad="38100" dist="38100" dir="2700000" algn="tl">
                    <a:srgbClr val="000000">
                      <a:alpha val="43137"/>
                    </a:srgbClr>
                  </a:outerShdw>
                </a:effectLst>
              </a:rPr>
            </a:br>
            <a:r>
              <a:rPr lang="en-US" b="1" dirty="0">
                <a:solidFill>
                  <a:schemeClr val="accent5">
                    <a:lumMod val="50000"/>
                  </a:schemeClr>
                </a:solidFill>
                <a:effectLst>
                  <a:outerShdw blurRad="38100" dist="38100" dir="2700000" algn="tl">
                    <a:srgbClr val="000000">
                      <a:alpha val="43137"/>
                    </a:srgbClr>
                  </a:outerShdw>
                </a:effectLst>
              </a:rPr>
              <a:t>Where Are We Going?</a:t>
            </a:r>
          </a:p>
        </p:txBody>
      </p:sp>
      <p:pic>
        <p:nvPicPr>
          <p:cNvPr id="5" name="Picture 2" descr="1-300x300">
            <a:extLst>
              <a:ext uri="{FF2B5EF4-FFF2-40B4-BE49-F238E27FC236}">
                <a16:creationId xmlns:a16="http://schemas.microsoft.com/office/drawing/2014/main" id="{080A23D0-16A1-4282-A46C-70EC645A5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2" y="1772502"/>
            <a:ext cx="3995057" cy="39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8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ecociv">
            <a:extLst>
              <a:ext uri="{FF2B5EF4-FFF2-40B4-BE49-F238E27FC236}">
                <a16:creationId xmlns:a16="http://schemas.microsoft.com/office/drawing/2014/main" id="{33306576-BB15-4A09-ADBB-1A6F8EEAF5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01" b="11428"/>
          <a:stretch/>
        </p:blipFill>
        <p:spPr bwMode="auto">
          <a:xfrm>
            <a:off x="0" y="-1017491"/>
            <a:ext cx="12192001" cy="411311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5BBA59-70E4-4E47-BC5B-C83245356FF2}"/>
              </a:ext>
            </a:extLst>
          </p:cNvPr>
          <p:cNvSpPr>
            <a:spLocks noGrp="1"/>
          </p:cNvSpPr>
          <p:nvPr>
            <p:ph idx="1"/>
          </p:nvPr>
        </p:nvSpPr>
        <p:spPr>
          <a:xfrm>
            <a:off x="276225" y="3429000"/>
            <a:ext cx="11641455" cy="3248025"/>
          </a:xfrm>
        </p:spPr>
        <p:txBody>
          <a:bodyPr anchor="ctr">
            <a:normAutofit/>
          </a:bodyPr>
          <a:lstStyle/>
          <a:p>
            <a:pPr marL="0" indent="0">
              <a:buNone/>
            </a:pPr>
            <a:r>
              <a:rPr lang="en-US" sz="2400" dirty="0">
                <a:solidFill>
                  <a:srgbClr val="000000"/>
                </a:solidFill>
              </a:rPr>
              <a:t>The Institute for Ecological Civilization (</a:t>
            </a:r>
            <a:r>
              <a:rPr lang="en-US" sz="2400" dirty="0" err="1">
                <a:solidFill>
                  <a:srgbClr val="000000"/>
                </a:solidFill>
              </a:rPr>
              <a:t>EcoCiv</a:t>
            </a:r>
            <a:r>
              <a:rPr lang="en-US" sz="2400" dirty="0">
                <a:solidFill>
                  <a:srgbClr val="000000"/>
                </a:solidFill>
              </a:rPr>
              <a:t>) is a group of environmental philosophers, systems thinkers, and facilitators that convenes leaders like you to work toward systemic solutions to our complex social-environmental crisis by clarifying a shared vision, working backward from that vision to our present, and identifying a way forward toward that vision.</a:t>
            </a:r>
          </a:p>
          <a:p>
            <a:pPr marL="0" indent="0">
              <a:buNone/>
            </a:pPr>
            <a:r>
              <a:rPr lang="en-US" sz="2400" dirty="0">
                <a:solidFill>
                  <a:srgbClr val="000000"/>
                </a:solidFill>
              </a:rPr>
              <a:t>Transitioning to a new civilization involves a paradigm shift of our societies systems and structures. As such, we agree with Bill </a:t>
            </a:r>
            <a:r>
              <a:rPr lang="en-US" sz="2400" dirty="0" err="1">
                <a:solidFill>
                  <a:srgbClr val="000000"/>
                </a:solidFill>
              </a:rPr>
              <a:t>McBibben</a:t>
            </a:r>
            <a:r>
              <a:rPr lang="en-US" sz="2400" dirty="0">
                <a:solidFill>
                  <a:srgbClr val="000000"/>
                </a:solidFill>
              </a:rPr>
              <a:t> who recently noted that “philosophy is as essential as engineering for successfully maneuvering through the obstacle course that is our immediate future.”</a:t>
            </a:r>
          </a:p>
        </p:txBody>
      </p:sp>
    </p:spTree>
    <p:extLst>
      <p:ext uri="{BB962C8B-B14F-4D97-AF65-F5344CB8AC3E}">
        <p14:creationId xmlns:p14="http://schemas.microsoft.com/office/powerpoint/2010/main" val="161248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E379-CF1C-456A-B01C-8AC0DF2AC17B}"/>
              </a:ext>
            </a:extLst>
          </p:cNvPr>
          <p:cNvSpPr>
            <a:spLocks noGrp="1"/>
          </p:cNvSpPr>
          <p:nvPr>
            <p:ph type="title"/>
          </p:nvPr>
        </p:nvSpPr>
        <p:spPr>
          <a:xfrm>
            <a:off x="361950" y="200026"/>
            <a:ext cx="5410200" cy="1743074"/>
          </a:xfrm>
        </p:spPr>
        <p:txBody>
          <a:bodyPr>
            <a:normAutofit/>
          </a:bodyPr>
          <a:lstStyle/>
          <a:p>
            <a:pPr algn="ctr"/>
            <a:r>
              <a:rPr lang="en-US" b="1" dirty="0">
                <a:solidFill>
                  <a:schemeClr val="accent4"/>
                </a:solidFill>
                <a:effectLst>
                  <a:outerShdw blurRad="38100" dist="38100" dir="2700000" algn="tl">
                    <a:srgbClr val="000000">
                      <a:alpha val="43137"/>
                    </a:srgbClr>
                  </a:outerShdw>
                </a:effectLst>
              </a:rPr>
              <a:t>What Do We Mean By </a:t>
            </a:r>
            <a:br>
              <a:rPr lang="en-US" b="1" dirty="0">
                <a:solidFill>
                  <a:schemeClr val="accent4"/>
                </a:solidFill>
                <a:effectLst>
                  <a:outerShdw blurRad="38100" dist="38100" dir="2700000" algn="tl">
                    <a:srgbClr val="000000">
                      <a:alpha val="43137"/>
                    </a:srgbClr>
                  </a:outerShdw>
                </a:effectLst>
              </a:rPr>
            </a:br>
            <a:r>
              <a:rPr lang="en-US" b="1" dirty="0">
                <a:solidFill>
                  <a:schemeClr val="accent4"/>
                </a:solidFill>
                <a:effectLst>
                  <a:outerShdw blurRad="38100" dist="38100" dir="2700000" algn="tl">
                    <a:srgbClr val="000000">
                      <a:alpha val="43137"/>
                    </a:srgbClr>
                  </a:outerShdw>
                </a:effectLst>
              </a:rPr>
              <a:t>Ecological Civilization?</a:t>
            </a:r>
          </a:p>
        </p:txBody>
      </p:sp>
      <p:sp>
        <p:nvSpPr>
          <p:cNvPr id="3" name="Content Placeholder 2">
            <a:extLst>
              <a:ext uri="{FF2B5EF4-FFF2-40B4-BE49-F238E27FC236}">
                <a16:creationId xmlns:a16="http://schemas.microsoft.com/office/drawing/2014/main" id="{954DA3AD-A98C-4DDE-AC65-49E0D7C42AD6}"/>
              </a:ext>
            </a:extLst>
          </p:cNvPr>
          <p:cNvSpPr>
            <a:spLocks noGrp="1"/>
          </p:cNvSpPr>
          <p:nvPr>
            <p:ph idx="1"/>
          </p:nvPr>
        </p:nvSpPr>
        <p:spPr>
          <a:xfrm>
            <a:off x="361949" y="2152651"/>
            <a:ext cx="5410199" cy="4314824"/>
          </a:xfrm>
        </p:spPr>
        <p:txBody>
          <a:bodyPr>
            <a:normAutofit lnSpcReduction="10000"/>
          </a:bodyPr>
          <a:lstStyle/>
          <a:p>
            <a:pPr marL="0" indent="0">
              <a:buNone/>
            </a:pPr>
            <a:r>
              <a:rPr lang="en-US" dirty="0"/>
              <a:t>“It is a vision for a radically different future in which the systems of society—economics and politics, systems of production, consumption, and agriculture—are redesigned in light of planetary limits. The vision emerges from the death of the modern </a:t>
            </a:r>
            <a:r>
              <a:rPr lang="en-US" i="1" dirty="0"/>
              <a:t>expand, conquer, and consume </a:t>
            </a:r>
            <a:r>
              <a:rPr lang="en-US" dirty="0"/>
              <a:t>mentality and tells a new story of harmony with a living Earth: </a:t>
            </a:r>
            <a:r>
              <a:rPr lang="en-US" i="1" dirty="0"/>
              <a:t>contract, cooperate, and cultivate</a:t>
            </a:r>
            <a:r>
              <a:rPr lang="en-US" dirty="0"/>
              <a:t>.”</a:t>
            </a:r>
          </a:p>
        </p:txBody>
      </p:sp>
      <p:sp>
        <p:nvSpPr>
          <p:cNvPr id="71" name="Rectangle 70">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6" descr="https://images-na.ssl-images-amazon.com/images/I/51pE8sYBzoL._SX321_BO1,204,203,200_.jpg">
            <a:extLst>
              <a:ext uri="{FF2B5EF4-FFF2-40B4-BE49-F238E27FC236}">
                <a16:creationId xmlns:a16="http://schemas.microsoft.com/office/drawing/2014/main" id="{C935D987-7FA7-4B0D-87C7-64F73C9680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6052" y="321734"/>
            <a:ext cx="1774029" cy="273981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A close up of text on a white surface&#10;&#10;Description automatically generated">
            <a:extLst>
              <a:ext uri="{FF2B5EF4-FFF2-40B4-BE49-F238E27FC236}">
                <a16:creationId xmlns:a16="http://schemas.microsoft.com/office/drawing/2014/main" id="{519CC39C-9176-40A4-B18B-65B3147B76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84220" y="321734"/>
            <a:ext cx="1801427" cy="2739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mages-na.ssl-images-amazon.com/images/I/51YYAA83aML._SX331_BO1,204,203,200_.jpg">
            <a:extLst>
              <a:ext uri="{FF2B5EF4-FFF2-40B4-BE49-F238E27FC236}">
                <a16:creationId xmlns:a16="http://schemas.microsoft.com/office/drawing/2014/main" id="{D9FD48B3-CD74-4879-A4A6-8FEDF5DB58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48701" y="3796452"/>
            <a:ext cx="1708731" cy="2559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images-na.ssl-images-amazon.com/images/I/51E7bYbfaZL._SX331_BO1,204,203,200_.jpg">
            <a:extLst>
              <a:ext uri="{FF2B5EF4-FFF2-40B4-BE49-F238E27FC236}">
                <a16:creationId xmlns:a16="http://schemas.microsoft.com/office/drawing/2014/main" id="{69B5D2DD-502E-44D3-AAF1-25FB52E32D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842326" y="3796452"/>
            <a:ext cx="1708731" cy="255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5830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30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6CC8-47C4-4DBF-A800-20A4A2D1AC7F}"/>
              </a:ext>
            </a:extLst>
          </p:cNvPr>
          <p:cNvSpPr>
            <a:spLocks noGrp="1"/>
          </p:cNvSpPr>
          <p:nvPr>
            <p:ph type="title"/>
          </p:nvPr>
        </p:nvSpPr>
        <p:spPr>
          <a:xfrm>
            <a:off x="838200" y="664029"/>
            <a:ext cx="10515600" cy="132556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b="1" dirty="0">
                <a:solidFill>
                  <a:schemeClr val="accent4"/>
                </a:solidFill>
                <a:effectLst>
                  <a:outerShdw blurRad="38100" dist="38100" dir="2700000" algn="tl">
                    <a:srgbClr val="000000">
                      <a:alpha val="43137"/>
                    </a:srgbClr>
                  </a:outerShdw>
                </a:effectLst>
                <a:latin typeface="+mj-lt"/>
              </a:rPr>
              <a:t>Addressing Root Causes Not Symptoms:</a:t>
            </a:r>
            <a:br>
              <a:rPr lang="en-US" b="1" dirty="0">
                <a:solidFill>
                  <a:schemeClr val="accent4"/>
                </a:solidFill>
                <a:effectLst>
                  <a:outerShdw blurRad="38100" dist="38100" dir="2700000" algn="tl">
                    <a:srgbClr val="000000">
                      <a:alpha val="43137"/>
                    </a:srgbClr>
                  </a:outerShdw>
                </a:effectLst>
                <a:latin typeface="+mj-lt"/>
              </a:rPr>
            </a:br>
            <a:r>
              <a:rPr lang="en-US" b="1" dirty="0">
                <a:solidFill>
                  <a:schemeClr val="accent4"/>
                </a:solidFill>
                <a:effectLst>
                  <a:outerShdw blurRad="38100" dist="38100" dir="2700000" algn="tl">
                    <a:srgbClr val="000000">
                      <a:alpha val="43137"/>
                    </a:srgbClr>
                  </a:outerShdw>
                </a:effectLst>
                <a:latin typeface="+mj-lt"/>
              </a:rPr>
              <a:t>What’s The Problem Beneath the Problem?</a:t>
            </a:r>
            <a:endParaRPr lang="en-US" dirty="0">
              <a:latin typeface="+mj-lt"/>
            </a:endParaRPr>
          </a:p>
        </p:txBody>
      </p:sp>
      <p:sp>
        <p:nvSpPr>
          <p:cNvPr id="3" name="Content Placeholder 2">
            <a:extLst>
              <a:ext uri="{FF2B5EF4-FFF2-40B4-BE49-F238E27FC236}">
                <a16:creationId xmlns:a16="http://schemas.microsoft.com/office/drawing/2014/main" id="{C8DAAA78-5687-490F-939C-FC54424C7FBD}"/>
              </a:ext>
            </a:extLst>
          </p:cNvPr>
          <p:cNvSpPr>
            <a:spLocks noGrp="1"/>
          </p:cNvSpPr>
          <p:nvPr>
            <p:ph idx="1"/>
          </p:nvPr>
        </p:nvSpPr>
        <p:spPr>
          <a:xfrm>
            <a:off x="838200" y="2343477"/>
            <a:ext cx="10515600" cy="432402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buNone/>
            </a:pPr>
            <a:r>
              <a:rPr lang="en-US" dirty="0">
                <a:solidFill>
                  <a:schemeClr val="bg1"/>
                </a:solidFill>
              </a:rPr>
              <a:t>“The crucial idea behind an ecological civilization is that our society needs to change at a level far deeper than most people realize. It’s not just a matter of investing in renewables, eating less meat, and driving an electric car. The intrinsic framework of our global social and economic organization needs to be transformed</a:t>
            </a:r>
            <a:r>
              <a:rPr lang="en-US" sz="3200" dirty="0">
                <a:solidFill>
                  <a:schemeClr val="bg1"/>
                </a:solidFill>
              </a:rPr>
              <a:t>” </a:t>
            </a:r>
            <a:r>
              <a:rPr lang="en-US" sz="2400" dirty="0">
                <a:solidFill>
                  <a:schemeClr val="accent4"/>
                </a:solidFill>
              </a:rPr>
              <a:t>(Jeremy Lent, “We Need an Ecological Civilization Before It’s Too Late”)</a:t>
            </a:r>
          </a:p>
          <a:p>
            <a:pPr marL="0" indent="0">
              <a:buNone/>
            </a:pPr>
            <a:br>
              <a:rPr lang="en-US" dirty="0">
                <a:solidFill>
                  <a:schemeClr val="bg1"/>
                </a:solidFill>
              </a:rPr>
            </a:br>
            <a:r>
              <a:rPr lang="en-US" dirty="0">
                <a:solidFill>
                  <a:schemeClr val="bg1"/>
                </a:solidFill>
              </a:rPr>
              <a:t>Rather than focusing on regenerative agriculture, ecological economics, and other specific practices this event is an opportunity for you to talk about the paradigm necessary to achieve your goals for Vermont 2050.</a:t>
            </a:r>
            <a:endParaRPr lang="en-US" dirty="0">
              <a:solidFill>
                <a:schemeClr val="accent4"/>
              </a:solidFill>
            </a:endParaRPr>
          </a:p>
        </p:txBody>
      </p:sp>
    </p:spTree>
    <p:extLst>
      <p:ext uri="{BB962C8B-B14F-4D97-AF65-F5344CB8AC3E}">
        <p14:creationId xmlns:p14="http://schemas.microsoft.com/office/powerpoint/2010/main" val="130715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rural vermont">
            <a:extLst>
              <a:ext uri="{FF2B5EF4-FFF2-40B4-BE49-F238E27FC236}">
                <a16:creationId xmlns:a16="http://schemas.microsoft.com/office/drawing/2014/main" id="{5401C0DD-37CB-4686-BFB6-739D72476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19" r="9091" b="99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19335-85D8-458B-A12B-9CE91D8861EA}"/>
              </a:ext>
            </a:extLst>
          </p:cNvPr>
          <p:cNvSpPr>
            <a:spLocks noGrp="1"/>
          </p:cNvSpPr>
          <p:nvPr>
            <p:ph type="title"/>
          </p:nvPr>
        </p:nvSpPr>
        <p:spPr>
          <a:xfrm>
            <a:off x="485775" y="485959"/>
            <a:ext cx="6934895" cy="1344975"/>
          </a:xfrm>
        </p:spPr>
        <p:txBody>
          <a:bodyPr>
            <a:normAutofit/>
          </a:bodyPr>
          <a:lstStyle/>
          <a:p>
            <a:pPr algn="ctr"/>
            <a:r>
              <a:rPr lang="en-US" sz="4000" b="1" dirty="0">
                <a:solidFill>
                  <a:schemeClr val="accent5">
                    <a:lumMod val="50000"/>
                  </a:schemeClr>
                </a:solidFill>
                <a:effectLst>
                  <a:outerShdw blurRad="38100" dist="38100" dir="2700000" algn="tl">
                    <a:srgbClr val="000000">
                      <a:alpha val="43137"/>
                    </a:srgbClr>
                  </a:outerShdw>
                </a:effectLst>
              </a:rPr>
              <a:t>Why </a:t>
            </a:r>
            <a:r>
              <a:rPr lang="en-US" sz="4000" b="1" dirty="0" err="1">
                <a:solidFill>
                  <a:schemeClr val="accent5">
                    <a:lumMod val="50000"/>
                  </a:schemeClr>
                </a:solidFill>
                <a:effectLst>
                  <a:outerShdw blurRad="38100" dist="38100" dir="2700000" algn="tl">
                    <a:srgbClr val="000000">
                      <a:alpha val="43137"/>
                    </a:srgbClr>
                  </a:outerShdw>
                </a:effectLst>
              </a:rPr>
              <a:t>EcoCiv</a:t>
            </a:r>
            <a:r>
              <a:rPr lang="en-US" sz="4000" b="1" dirty="0">
                <a:solidFill>
                  <a:schemeClr val="accent5">
                    <a:lumMod val="50000"/>
                  </a:schemeClr>
                </a:solidFill>
                <a:effectLst>
                  <a:outerShdw blurRad="38100" dist="38100" dir="2700000" algn="tl">
                    <a:srgbClr val="000000">
                      <a:alpha val="43137"/>
                    </a:srgbClr>
                  </a:outerShdw>
                </a:effectLst>
              </a:rPr>
              <a:t> Has a Project on Rethinking Urban-Rural Relations</a:t>
            </a:r>
          </a:p>
        </p:txBody>
      </p:sp>
      <p:sp>
        <p:nvSpPr>
          <p:cNvPr id="3" name="Content Placeholder 2">
            <a:extLst>
              <a:ext uri="{FF2B5EF4-FFF2-40B4-BE49-F238E27FC236}">
                <a16:creationId xmlns:a16="http://schemas.microsoft.com/office/drawing/2014/main" id="{955ACC95-7CC0-4069-BF9B-90A1EF5C0753}"/>
              </a:ext>
            </a:extLst>
          </p:cNvPr>
          <p:cNvSpPr>
            <a:spLocks noGrp="1"/>
          </p:cNvSpPr>
          <p:nvPr>
            <p:ph idx="1"/>
          </p:nvPr>
        </p:nvSpPr>
        <p:spPr>
          <a:xfrm>
            <a:off x="594804" y="1981110"/>
            <a:ext cx="6768716" cy="4240937"/>
          </a:xfrm>
        </p:spPr>
        <p:txBody>
          <a:bodyPr>
            <a:normAutofit lnSpcReduction="10000"/>
          </a:bodyPr>
          <a:lstStyle/>
          <a:p>
            <a:pPr marL="0" indent="0">
              <a:buNone/>
            </a:pPr>
            <a:r>
              <a:rPr lang="en-US" sz="2400" dirty="0"/>
              <a:t>Urban-rural relations cuts to the core of how we live and how our communities are structured, shedding light on faulty paradigms and the complex intersectionality of our challenges. Solving systemic issues requires cooperation across sectors around a shared vision. This is what we’re here to do today.</a:t>
            </a:r>
          </a:p>
          <a:p>
            <a:pPr marL="0" indent="0">
              <a:buNone/>
            </a:pPr>
            <a:r>
              <a:rPr lang="en-US" sz="2400" dirty="0"/>
              <a:t>Bridging the urban-rural divide involves bioregional approaches on a large enough scale to make a significant impact but with a contextual lens tailored to each community’s unique needs; solutions that are long-term enough make a lasting difference, but short-term enough to represent concrete actions in the present. This is the </a:t>
            </a:r>
            <a:r>
              <a:rPr lang="en-US" sz="2400" dirty="0" err="1"/>
              <a:t>EcoCiv</a:t>
            </a:r>
            <a:r>
              <a:rPr lang="en-US" sz="2400" dirty="0"/>
              <a:t> sweet spot.</a:t>
            </a:r>
          </a:p>
        </p:txBody>
      </p:sp>
    </p:spTree>
    <p:extLst>
      <p:ext uri="{BB962C8B-B14F-4D97-AF65-F5344CB8AC3E}">
        <p14:creationId xmlns:p14="http://schemas.microsoft.com/office/powerpoint/2010/main" val="274996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4DB4-C79B-48C7-BEBF-3E2DDBDBECF9}"/>
              </a:ext>
            </a:extLst>
          </p:cNvPr>
          <p:cNvSpPr>
            <a:spLocks noGrp="1"/>
          </p:cNvSpPr>
          <p:nvPr>
            <p:ph type="title"/>
          </p:nvPr>
        </p:nvSpPr>
        <p:spPr>
          <a:xfrm>
            <a:off x="508881" y="253144"/>
            <a:ext cx="5719465" cy="1183792"/>
          </a:xfrm>
        </p:spPr>
        <p:txBody>
          <a:bodyPr>
            <a:normAutofit/>
          </a:bodyPr>
          <a:lstStyle/>
          <a:p>
            <a:pPr algn="ctr"/>
            <a:r>
              <a:rPr lang="en-US" sz="3600" b="1" dirty="0" err="1">
                <a:solidFill>
                  <a:schemeClr val="accent4"/>
                </a:solidFill>
                <a:effectLst>
                  <a:outerShdw blurRad="38100" dist="38100" dir="2700000" algn="tl">
                    <a:srgbClr val="000000">
                      <a:alpha val="43137"/>
                    </a:srgbClr>
                  </a:outerShdw>
                </a:effectLst>
              </a:rPr>
              <a:t>EcoCiv’s</a:t>
            </a:r>
            <a:r>
              <a:rPr lang="en-US" sz="3600" b="1" dirty="0">
                <a:solidFill>
                  <a:schemeClr val="accent4"/>
                </a:solidFill>
                <a:effectLst>
                  <a:outerShdw blurRad="38100" dist="38100" dir="2700000" algn="tl">
                    <a:srgbClr val="000000">
                      <a:alpha val="43137"/>
                    </a:srgbClr>
                  </a:outerShdw>
                </a:effectLst>
              </a:rPr>
              <a:t> View on </a:t>
            </a:r>
            <a:br>
              <a:rPr lang="en-US" sz="3600" b="1" dirty="0">
                <a:solidFill>
                  <a:schemeClr val="accent4"/>
                </a:solidFill>
                <a:effectLst>
                  <a:outerShdw blurRad="38100" dist="38100" dir="2700000" algn="tl">
                    <a:srgbClr val="000000">
                      <a:alpha val="43137"/>
                    </a:srgbClr>
                  </a:outerShdw>
                </a:effectLst>
              </a:rPr>
            </a:br>
            <a:r>
              <a:rPr lang="en-US" sz="3600" b="1" dirty="0">
                <a:solidFill>
                  <a:schemeClr val="accent4"/>
                </a:solidFill>
                <a:effectLst>
                  <a:outerShdw blurRad="38100" dist="38100" dir="2700000" algn="tl">
                    <a:srgbClr val="000000">
                      <a:alpha val="43137"/>
                    </a:srgbClr>
                  </a:outerShdw>
                </a:effectLst>
              </a:rPr>
              <a:t>Communities of Communities</a:t>
            </a:r>
          </a:p>
        </p:txBody>
      </p:sp>
      <p:sp>
        <p:nvSpPr>
          <p:cNvPr id="3" name="Content Placeholder 2">
            <a:extLst>
              <a:ext uri="{FF2B5EF4-FFF2-40B4-BE49-F238E27FC236}">
                <a16:creationId xmlns:a16="http://schemas.microsoft.com/office/drawing/2014/main" id="{10876CBD-7F31-4158-B823-E1C94F88FB05}"/>
              </a:ext>
            </a:extLst>
          </p:cNvPr>
          <p:cNvSpPr>
            <a:spLocks noGrp="1"/>
          </p:cNvSpPr>
          <p:nvPr>
            <p:ph idx="1"/>
          </p:nvPr>
        </p:nvSpPr>
        <p:spPr>
          <a:xfrm>
            <a:off x="508881" y="1553593"/>
            <a:ext cx="5820779" cy="4858093"/>
          </a:xfrm>
        </p:spPr>
        <p:txBody>
          <a:bodyPr anchor="t">
            <a:normAutofit/>
          </a:bodyPr>
          <a:lstStyle/>
          <a:p>
            <a:pPr marL="0" indent="0">
              <a:buNone/>
            </a:pPr>
            <a:r>
              <a:rPr lang="en-US" sz="2400" dirty="0"/>
              <a:t>Strong local communities are the cornerstone of an ecological civilization. But we cannot focus on the hyperlocal to the exclusion of the national or global. Every community is related to (not isolated from) other communities, which together can form a larger community (of communities).</a:t>
            </a:r>
          </a:p>
          <a:p>
            <a:pPr marL="0" indent="0">
              <a:buNone/>
            </a:pPr>
            <a:r>
              <a:rPr lang="en-US" sz="2400" dirty="0"/>
              <a:t>The rural is not isolated from the urban, nor the urban insulated from the rural. It’s not a matter of red state and blue state interests. Maintaining healthy rural communities as well as sustainable urban areas depends on the relation between the two.</a:t>
            </a:r>
          </a:p>
        </p:txBody>
      </p:sp>
      <p:sp>
        <p:nvSpPr>
          <p:cNvPr id="4100"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Related image">
            <a:extLst>
              <a:ext uri="{FF2B5EF4-FFF2-40B4-BE49-F238E27FC236}">
                <a16:creationId xmlns:a16="http://schemas.microsoft.com/office/drawing/2014/main" id="{A3E400C6-B1B4-4782-B424-EB99392677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9856"/>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73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Vermont hiking tours">
            <a:extLst>
              <a:ext uri="{FF2B5EF4-FFF2-40B4-BE49-F238E27FC236}">
                <a16:creationId xmlns:a16="http://schemas.microsoft.com/office/drawing/2014/main" id="{01A3E2C0-89BC-496F-B5E4-E47979B25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91" r="8524" b="902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ABF85-CDEC-4EC2-A7BC-4A3F10800944}"/>
              </a:ext>
            </a:extLst>
          </p:cNvPr>
          <p:cNvSpPr>
            <a:spLocks noGrp="1"/>
          </p:cNvSpPr>
          <p:nvPr>
            <p:ph type="title"/>
          </p:nvPr>
        </p:nvSpPr>
        <p:spPr>
          <a:xfrm>
            <a:off x="680720" y="414631"/>
            <a:ext cx="6533200" cy="987449"/>
          </a:xfrm>
        </p:spPr>
        <p:txBody>
          <a:bodyPr>
            <a:normAutofit/>
          </a:bodyPr>
          <a:lstStyle/>
          <a:p>
            <a:pPr algn="ctr"/>
            <a:r>
              <a:rPr lang="en-US" sz="4000" b="1" dirty="0">
                <a:solidFill>
                  <a:schemeClr val="accent5">
                    <a:lumMod val="50000"/>
                  </a:schemeClr>
                </a:solidFill>
                <a:effectLst>
                  <a:outerShdw blurRad="38100" dist="38100" dir="2700000" algn="tl">
                    <a:srgbClr val="000000">
                      <a:alpha val="43137"/>
                    </a:srgbClr>
                  </a:outerShdw>
                </a:effectLst>
              </a:rPr>
              <a:t>Why </a:t>
            </a:r>
            <a:r>
              <a:rPr lang="en-US" sz="4000" b="1" dirty="0" err="1">
                <a:solidFill>
                  <a:schemeClr val="accent5">
                    <a:lumMod val="50000"/>
                  </a:schemeClr>
                </a:solidFill>
                <a:effectLst>
                  <a:outerShdw blurRad="38100" dist="38100" dir="2700000" algn="tl">
                    <a:srgbClr val="000000">
                      <a:alpha val="43137"/>
                    </a:srgbClr>
                  </a:outerShdw>
                </a:effectLst>
              </a:rPr>
              <a:t>EcoCiv</a:t>
            </a:r>
            <a:r>
              <a:rPr lang="en-US" sz="4000" b="1" dirty="0">
                <a:solidFill>
                  <a:schemeClr val="accent5">
                    <a:lumMod val="50000"/>
                  </a:schemeClr>
                </a:solidFill>
                <a:effectLst>
                  <a:outerShdw blurRad="38100" dist="38100" dir="2700000" algn="tl">
                    <a:srgbClr val="000000">
                      <a:alpha val="43137"/>
                    </a:srgbClr>
                  </a:outerShdw>
                </a:effectLst>
              </a:rPr>
              <a:t> is in Vermont?</a:t>
            </a:r>
          </a:p>
        </p:txBody>
      </p:sp>
      <p:sp>
        <p:nvSpPr>
          <p:cNvPr id="3" name="Content Placeholder 2">
            <a:extLst>
              <a:ext uri="{FF2B5EF4-FFF2-40B4-BE49-F238E27FC236}">
                <a16:creationId xmlns:a16="http://schemas.microsoft.com/office/drawing/2014/main" id="{2EE6AC9E-6EBD-452C-87F4-C5C8E45A3F69}"/>
              </a:ext>
            </a:extLst>
          </p:cNvPr>
          <p:cNvSpPr>
            <a:spLocks noGrp="1"/>
          </p:cNvSpPr>
          <p:nvPr>
            <p:ph idx="1"/>
          </p:nvPr>
        </p:nvSpPr>
        <p:spPr>
          <a:xfrm>
            <a:off x="457200" y="1314449"/>
            <a:ext cx="7000875" cy="4903469"/>
          </a:xfrm>
        </p:spPr>
        <p:txBody>
          <a:bodyPr>
            <a:normAutofit/>
          </a:bodyPr>
          <a:lstStyle/>
          <a:p>
            <a:pPr marL="0" indent="0">
              <a:buNone/>
            </a:pPr>
            <a:r>
              <a:rPr lang="en-US" sz="2400" dirty="0"/>
              <a:t>Today’s event is part of a multi-year project by </a:t>
            </a:r>
            <a:r>
              <a:rPr lang="en-US" sz="2400" dirty="0" err="1"/>
              <a:t>EcoCiv</a:t>
            </a:r>
            <a:r>
              <a:rPr lang="en-US" sz="2400" dirty="0"/>
              <a:t> on </a:t>
            </a:r>
            <a:r>
              <a:rPr lang="en-US" sz="2400" i="1" dirty="0"/>
              <a:t>Rethinking the Urban-Rural Relationship. </a:t>
            </a:r>
            <a:r>
              <a:rPr lang="en-US" sz="2400" dirty="0"/>
              <a:t>Often urban/rural discussions prioritize big city centers. We’re also working with the City of Seoul, the City of Cape Town, Los Angeles County, and the State of Oregon. However, as one of the most rural states in our country, Vermont is already leading the way on rural development, community planning, sustainable energy, etc. This is the ideal place for an urban-rural project that privileges rural life as most fundamental.</a:t>
            </a:r>
          </a:p>
          <a:p>
            <a:pPr marL="0" indent="0">
              <a:buNone/>
            </a:pPr>
            <a:r>
              <a:rPr lang="en-US" sz="2400" dirty="0"/>
              <a:t>We are indebted Bill McKibben (whose two keynote lectures in Claremont inspired us to start </a:t>
            </a:r>
            <a:r>
              <a:rPr lang="en-US" sz="2400" dirty="0" err="1"/>
              <a:t>EcoCiv</a:t>
            </a:r>
            <a:r>
              <a:rPr lang="en-US" sz="2400" dirty="0"/>
              <a:t>) for recommending we contact John Elder—a longtime leader in environmental discourse in Vermont.</a:t>
            </a:r>
          </a:p>
        </p:txBody>
      </p:sp>
    </p:spTree>
    <p:extLst>
      <p:ext uri="{BB962C8B-B14F-4D97-AF65-F5344CB8AC3E}">
        <p14:creationId xmlns:p14="http://schemas.microsoft.com/office/powerpoint/2010/main" val="337705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5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0A35DE-1B81-4057-9B70-87D216452AA2}"/>
              </a:ext>
            </a:extLst>
          </p:cNvPr>
          <p:cNvSpPr>
            <a:spLocks noGrp="1"/>
          </p:cNvSpPr>
          <p:nvPr>
            <p:ph type="title"/>
          </p:nvPr>
        </p:nvSpPr>
        <p:spPr>
          <a:xfrm>
            <a:off x="406400" y="4767072"/>
            <a:ext cx="6894785" cy="1625210"/>
          </a:xfrm>
        </p:spPr>
        <p:txBody>
          <a:bodyPr>
            <a:normAutofit/>
          </a:bodyPr>
          <a:lstStyle/>
          <a:p>
            <a:pPr algn="r"/>
            <a:r>
              <a:rPr lang="en-US" sz="4100" b="1" dirty="0">
                <a:solidFill>
                  <a:srgbClr val="FFFFFF"/>
                </a:solidFill>
                <a:effectLst>
                  <a:outerShdw blurRad="38100" dist="38100" dir="2700000" algn="tl">
                    <a:srgbClr val="000000">
                      <a:alpha val="43137"/>
                    </a:srgbClr>
                  </a:outerShdw>
                </a:effectLst>
              </a:rPr>
              <a:t>Our Method: Visioning, </a:t>
            </a:r>
            <a:r>
              <a:rPr lang="en-US" sz="4100" b="1" dirty="0" err="1">
                <a:solidFill>
                  <a:srgbClr val="FFFFFF"/>
                </a:solidFill>
                <a:effectLst>
                  <a:outerShdw blurRad="38100" dist="38100" dir="2700000" algn="tl">
                    <a:srgbClr val="000000">
                      <a:alpha val="43137"/>
                    </a:srgbClr>
                  </a:outerShdw>
                </a:effectLst>
              </a:rPr>
              <a:t>Backcasting</a:t>
            </a:r>
            <a:r>
              <a:rPr lang="en-US" sz="4100" b="1" dirty="0">
                <a:solidFill>
                  <a:srgbClr val="FFFFFF"/>
                </a:solidFill>
                <a:effectLst>
                  <a:outerShdw blurRad="38100" dist="38100" dir="2700000" algn="tl">
                    <a:srgbClr val="000000">
                      <a:alpha val="43137"/>
                    </a:srgbClr>
                  </a:outerShdw>
                </a:effectLst>
              </a:rPr>
              <a:t>,  </a:t>
            </a:r>
            <a:r>
              <a:rPr lang="en-US" sz="4100" b="1" dirty="0" err="1">
                <a:solidFill>
                  <a:srgbClr val="FFFFFF"/>
                </a:solidFill>
                <a:effectLst>
                  <a:outerShdw blurRad="38100" dist="38100" dir="2700000" algn="tl">
                    <a:srgbClr val="000000">
                      <a:alpha val="43137"/>
                    </a:srgbClr>
                  </a:outerShdw>
                </a:effectLst>
              </a:rPr>
              <a:t>Roadmapping</a:t>
            </a:r>
            <a:endParaRPr lang="en-US" sz="4100" b="1" dirty="0">
              <a:solidFill>
                <a:srgbClr val="FFFFFF"/>
              </a:solidFill>
              <a:effectLst>
                <a:outerShdw blurRad="38100" dist="38100" dir="2700000" algn="tl">
                  <a:srgbClr val="000000">
                    <a:alpha val="43137"/>
                  </a:srgbClr>
                </a:outerShdw>
              </a:effectLst>
            </a:endParaRPr>
          </a:p>
        </p:txBody>
      </p:sp>
      <p:pic>
        <p:nvPicPr>
          <p:cNvPr id="5122" name="Picture 2" descr="Image result for backcasting">
            <a:extLst>
              <a:ext uri="{FF2B5EF4-FFF2-40B4-BE49-F238E27FC236}">
                <a16:creationId xmlns:a16="http://schemas.microsoft.com/office/drawing/2014/main" id="{23F4C509-A42B-4DFE-BD6C-FB1526A1C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331"/>
          <a:stretch/>
        </p:blipFill>
        <p:spPr bwMode="auto">
          <a:xfrm>
            <a:off x="327547" y="230293"/>
            <a:ext cx="7207108"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A4F63B-EA6A-4332-A194-7C360444DD4A}"/>
              </a:ext>
            </a:extLst>
          </p:cNvPr>
          <p:cNvSpPr>
            <a:spLocks noGrp="1"/>
          </p:cNvSpPr>
          <p:nvPr>
            <p:ph idx="1"/>
          </p:nvPr>
        </p:nvSpPr>
        <p:spPr>
          <a:xfrm>
            <a:off x="7582563" y="527687"/>
            <a:ext cx="4203037" cy="6008579"/>
          </a:xfrm>
        </p:spPr>
        <p:txBody>
          <a:bodyPr anchor="ctr">
            <a:normAutofit lnSpcReduction="10000"/>
          </a:bodyPr>
          <a:lstStyle/>
          <a:p>
            <a:pPr marL="0" indent="0">
              <a:buNone/>
            </a:pPr>
            <a:r>
              <a:rPr lang="en-US" sz="2400" dirty="0">
                <a:solidFill>
                  <a:srgbClr val="FFFFFF"/>
                </a:solidFill>
              </a:rPr>
              <a:t>Inspired by design thinking, our method employs the following:</a:t>
            </a:r>
          </a:p>
          <a:p>
            <a:pPr marL="514350" indent="-514350">
              <a:buFont typeface="+mj-lt"/>
              <a:buAutoNum type="arabicPeriod"/>
            </a:pPr>
            <a:r>
              <a:rPr lang="en-US" sz="2400" dirty="0">
                <a:solidFill>
                  <a:srgbClr val="FFFFFF"/>
                </a:solidFill>
              </a:rPr>
              <a:t>Begin with the vision. Where do we need to be in 50 to 100 years? (70%)</a:t>
            </a:r>
          </a:p>
          <a:p>
            <a:pPr marL="514350" indent="-514350">
              <a:buFont typeface="+mj-lt"/>
              <a:buAutoNum type="arabicPeriod"/>
            </a:pPr>
            <a:r>
              <a:rPr lang="en-US" sz="2400" dirty="0">
                <a:solidFill>
                  <a:srgbClr val="FFFFFF"/>
                </a:solidFill>
              </a:rPr>
              <a:t>Consider where we are today. What are the underlying causes of our crisis? (10%)</a:t>
            </a:r>
          </a:p>
          <a:p>
            <a:pPr marL="514350" indent="-514350">
              <a:buFont typeface="+mj-lt"/>
              <a:buAutoNum type="arabicPeriod"/>
            </a:pPr>
            <a:r>
              <a:rPr lang="en-US" sz="2400" dirty="0">
                <a:solidFill>
                  <a:srgbClr val="FFFFFF"/>
                </a:solidFill>
              </a:rPr>
              <a:t>Chart a path forward. What are the kinds of systems and structures do we need in order to move toward that vision of a sustainable and just future? (20%) </a:t>
            </a:r>
          </a:p>
          <a:p>
            <a:pPr marL="0" indent="0" algn="ctr">
              <a:buNone/>
            </a:pPr>
            <a:r>
              <a:rPr lang="en-US" sz="2400" dirty="0">
                <a:solidFill>
                  <a:srgbClr val="FFFFFF"/>
                </a:solidFill>
              </a:rPr>
              <a:t>This is what we’ll be doing today as we envision Vermont 2050! </a:t>
            </a:r>
          </a:p>
          <a:p>
            <a:endParaRPr lang="en-US" sz="1700" dirty="0">
              <a:solidFill>
                <a:srgbClr val="FFFFFF"/>
              </a:solidFill>
            </a:endParaRPr>
          </a:p>
        </p:txBody>
      </p:sp>
    </p:spTree>
    <p:extLst>
      <p:ext uri="{BB962C8B-B14F-4D97-AF65-F5344CB8AC3E}">
        <p14:creationId xmlns:p14="http://schemas.microsoft.com/office/powerpoint/2010/main" val="3515969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791</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Rethinking the Urban-Rural Relationship:  Toward an Ecological Civilization</vt:lpstr>
      <vt:lpstr>Vision for Vermont 2050:  Where Are We Going?</vt:lpstr>
      <vt:lpstr>PowerPoint Presentation</vt:lpstr>
      <vt:lpstr>What Do We Mean By  Ecological Civilization?</vt:lpstr>
      <vt:lpstr>Addressing Root Causes Not Symptoms: What’s The Problem Beneath the Problem?</vt:lpstr>
      <vt:lpstr>Why EcoCiv Has a Project on Rethinking Urban-Rural Relations</vt:lpstr>
      <vt:lpstr>EcoCiv’s View on  Communities of Communities</vt:lpstr>
      <vt:lpstr>Why EcoCiv is in Vermont?</vt:lpstr>
      <vt:lpstr>Our Method: Visioning, Backcasting,  Roadmapping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the Urban-Rural Relationship:  Toward an Ecological Civilization</dc:title>
  <dc:creator>Andrew Schwartz</dc:creator>
  <cp:lastModifiedBy>Andrew Schwartz</cp:lastModifiedBy>
  <cp:revision>8</cp:revision>
  <dcterms:created xsi:type="dcterms:W3CDTF">2019-09-15T02:41:26Z</dcterms:created>
  <dcterms:modified xsi:type="dcterms:W3CDTF">2019-09-15T03:35:02Z</dcterms:modified>
</cp:coreProperties>
</file>